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6"/>
  </p:notesMasterIdLst>
  <p:sldIdLst>
    <p:sldId id="257" r:id="rId3"/>
    <p:sldId id="395" r:id="rId4"/>
    <p:sldId id="390" r:id="rId5"/>
    <p:sldId id="393" r:id="rId6"/>
    <p:sldId id="394" r:id="rId7"/>
    <p:sldId id="399" r:id="rId8"/>
    <p:sldId id="397" r:id="rId9"/>
    <p:sldId id="398" r:id="rId10"/>
    <p:sldId id="400" r:id="rId11"/>
    <p:sldId id="401" r:id="rId12"/>
    <p:sldId id="402" r:id="rId13"/>
    <p:sldId id="396" r:id="rId14"/>
    <p:sldId id="3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2BC65-C491-4BB1-B3BA-237C8C82725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E0AAD-D10A-417B-805B-87953655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3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B491C-C3E8-4FD2-8564-2514F82A3208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2AE57-529F-4204-B44A-BCB9EFBFB40D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5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14970A-AF16-4FF3-9D49-BCF421D7F132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4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2167" y="228601"/>
            <a:ext cx="11387667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08000" y="6324600"/>
            <a:ext cx="67056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30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4CC084-7A65-488C-9B0A-93E504154C64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6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835FA2-13D1-4236-850D-4721221409E5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4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13312E-8A63-4BA7-B7EA-29E5E98CC043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35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FFC87C-CF70-43F4-A54F-6EB7D00E45B6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67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FD4586-4F78-4C92-9D17-5345A52A9449}" type="datetime1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32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38871-9CB0-44C6-A596-85ECDA10077A}" type="datetime1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219DA7-2E72-453F-815F-3CDA5D5FDEB3}" type="datetime1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25DE3-53E8-4F3D-A14D-A0D3E1804479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9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9BED1-08AE-4137-9C63-D1E25D6FF6EA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37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5D925-D202-4D89-AC3B-0EDE290FEAC2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03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7BD88-533E-43BF-A74D-22D7EA6C899C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95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4B4EF4-B1EA-44AC-8D0B-8164D493F972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56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2167" y="228601"/>
            <a:ext cx="11387667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08000" y="6324600"/>
            <a:ext cx="67056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9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954D52-A697-4BD0-ADD2-1EC7C66D5DB2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2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7C954C-EDC3-4AAE-BE81-6FC0014CE4C6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2FDA73-F4C8-4CDE-A171-4CCF78478025}" type="datetime1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9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0F258-CA2D-4C0F-A169-7B68ACF0B753}" type="datetime1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7E59D2-6D2A-407D-B020-73BA8A94A4B8}" type="datetime1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2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39E39-03F2-42F4-ACD4-1FE82C212EA8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3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8D836-0B17-43D0-A689-9F0B93CFA983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5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2B98678-2A28-44EA-8A11-ACF70A1223CC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7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679B2F4-1346-4CD9-A03C-64A243BA2E33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26FDA79-F76D-43AD-83BB-47E05A3A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50875-465A-4737-B8F5-C58DE7537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587501"/>
            <a:ext cx="10363200" cy="1470025"/>
          </a:xfrm>
        </p:spPr>
        <p:txBody>
          <a:bodyPr>
            <a:noAutofit/>
          </a:bodyPr>
          <a:lstStyle/>
          <a:p>
            <a:r>
              <a:rPr lang="en-US" dirty="0"/>
              <a:t>Distributional Aspects of Aging in America: Insights from National Transfer Accounts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4DF66-945D-4917-9950-F339F7EF2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824" y="3602038"/>
            <a:ext cx="9020175" cy="2387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August 5, 2020</a:t>
            </a:r>
            <a:br>
              <a:rPr lang="en-US" dirty="0"/>
            </a:br>
            <a:r>
              <a:rPr lang="en-US" dirty="0"/>
              <a:t>NTA13</a:t>
            </a:r>
          </a:p>
          <a:p>
            <a:r>
              <a:rPr lang="en-US" dirty="0"/>
              <a:t>Session on Distributional NTA</a:t>
            </a:r>
            <a:br>
              <a:rPr lang="en-US" dirty="0"/>
            </a:br>
            <a:r>
              <a:rPr lang="en-US" dirty="0"/>
              <a:t>Ronald Lee, Gretchen Donehower, Andrew Mason, Michael Abrigo</a:t>
            </a:r>
          </a:p>
        </p:txBody>
      </p:sp>
    </p:spTree>
    <p:extLst>
      <p:ext uri="{BB962C8B-B14F-4D97-AF65-F5344CB8AC3E}">
        <p14:creationId xmlns:p14="http://schemas.microsoft.com/office/powerpoint/2010/main" val="107497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2CAB-09DD-41F7-90F2-1420363C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1CC9F22-31D1-4412-9B88-458059EEAF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8793" y="686580"/>
            <a:ext cx="6066046" cy="566977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775F6-87FC-4254-BB76-16C5AF23D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476375"/>
            <a:ext cx="4011085" cy="4649789"/>
          </a:xfrm>
        </p:spPr>
        <p:txBody>
          <a:bodyPr/>
          <a:lstStyle/>
          <a:p>
            <a:r>
              <a:rPr lang="en-US" sz="1800" dirty="0"/>
              <a:t>Amazingly, taxation seems to become more unequal to the advantage of the lower education groups. </a:t>
            </a:r>
          </a:p>
          <a:p>
            <a:endParaRPr lang="en-US" sz="1800" dirty="0"/>
          </a:p>
          <a:p>
            <a:r>
              <a:rPr lang="en-US" sz="1800" dirty="0"/>
              <a:t>The changes are smaller when we look at them by quintile of education, but they remain strong. </a:t>
            </a:r>
          </a:p>
          <a:p>
            <a:endParaRPr lang="en-US" sz="1800" dirty="0"/>
          </a:p>
          <a:p>
            <a:r>
              <a:rPr lang="en-US" sz="1800" dirty="0"/>
              <a:t>I don’t understand, because I thought our tax system had become less progressive, not more.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700B7-6988-486B-A1ED-DC858191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CA675-C254-483B-8910-2F8B0658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10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81AC45-6F8A-42B1-8069-CC9ED30F3662}"/>
              </a:ext>
            </a:extLst>
          </p:cNvPr>
          <p:cNvSpPr txBox="1"/>
          <p:nvPr/>
        </p:nvSpPr>
        <p:spPr>
          <a:xfrm>
            <a:off x="4981575" y="0"/>
            <a:ext cx="6434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Taxes by educ &amp; educ quintile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D57358-634C-4F21-8E0E-082F180B5B95}"/>
              </a:ext>
            </a:extLst>
          </p:cNvPr>
          <p:cNvSpPr txBox="1"/>
          <p:nvPr/>
        </p:nvSpPr>
        <p:spPr>
          <a:xfrm>
            <a:off x="7853193" y="1291709"/>
            <a:ext cx="69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F7F8BE-A521-49F8-A133-8FC2D5E2A619}"/>
              </a:ext>
            </a:extLst>
          </p:cNvPr>
          <p:cNvSpPr txBox="1"/>
          <p:nvPr/>
        </p:nvSpPr>
        <p:spPr>
          <a:xfrm>
            <a:off x="7800816" y="371106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00770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F1227092-295A-471E-A118-98F3CB649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5543" y="865100"/>
            <a:ext cx="5924147" cy="549125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0124B1-ADBD-4E72-9AB2-30057E4B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income is much less at all education levels in 2018.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2C111-8892-436E-BE04-33B6E4C54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4"/>
          </a:xfrm>
        </p:spPr>
        <p:txBody>
          <a:bodyPr/>
          <a:lstStyle/>
          <a:p>
            <a:r>
              <a:rPr lang="en-US" sz="2000" dirty="0"/>
              <a:t>Why? </a:t>
            </a:r>
          </a:p>
          <a:p>
            <a:r>
              <a:rPr lang="en-US" sz="2000" dirty="0"/>
              <a:t>Recession? </a:t>
            </a:r>
          </a:p>
          <a:p>
            <a:r>
              <a:rPr lang="en-US" sz="2000" dirty="0"/>
              <a:t>Lower saving rates? </a:t>
            </a:r>
          </a:p>
          <a:p>
            <a:r>
              <a:rPr lang="en-US" sz="2000"/>
              <a:t>Low interest rates?</a:t>
            </a:r>
            <a:endParaRPr lang="en-US" sz="2000" dirty="0"/>
          </a:p>
          <a:p>
            <a:r>
              <a:rPr lang="en-US" sz="2000" dirty="0"/>
              <a:t>Very strange.</a:t>
            </a:r>
          </a:p>
          <a:p>
            <a:endParaRPr lang="en-US" sz="2000" dirty="0"/>
          </a:p>
          <a:p>
            <a:r>
              <a:rPr lang="en-US" sz="2000" dirty="0"/>
              <a:t>Asset income is very unequal by both measures.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1A443-1FE1-43A6-AFCE-B6EAEA83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0C7BB-8B39-4FD5-9779-D7B54563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11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32E57B-3E5A-4C26-B83E-5B4D9EEDDCB5}"/>
              </a:ext>
            </a:extLst>
          </p:cNvPr>
          <p:cNvSpPr txBox="1"/>
          <p:nvPr/>
        </p:nvSpPr>
        <p:spPr>
          <a:xfrm>
            <a:off x="5065543" y="103100"/>
            <a:ext cx="6434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Asset Income by educ &amp; educ quintile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86EB5B-50B8-4A2A-96A3-92721CEEFC70}"/>
              </a:ext>
            </a:extLst>
          </p:cNvPr>
          <p:cNvSpPr txBox="1"/>
          <p:nvPr/>
        </p:nvSpPr>
        <p:spPr>
          <a:xfrm>
            <a:off x="7686929" y="381244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B903CC-EFE5-404A-8E85-8A10B9E4F5AA}"/>
              </a:ext>
            </a:extLst>
          </p:cNvPr>
          <p:cNvSpPr txBox="1"/>
          <p:nvPr/>
        </p:nvSpPr>
        <p:spPr>
          <a:xfrm>
            <a:off x="7672028" y="1268543"/>
            <a:ext cx="69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1988</a:t>
            </a:r>
          </a:p>
        </p:txBody>
      </p:sp>
    </p:spTree>
    <p:extLst>
      <p:ext uri="{BB962C8B-B14F-4D97-AF65-F5344CB8AC3E}">
        <p14:creationId xmlns:p14="http://schemas.microsoft.com/office/powerpoint/2010/main" val="359788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99C6B9-586E-48B0-A999-6501E219E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73050"/>
            <a:ext cx="4924425" cy="1803400"/>
          </a:xfrm>
        </p:spPr>
        <p:txBody>
          <a:bodyPr/>
          <a:lstStyle/>
          <a:p>
            <a:r>
              <a:rPr lang="en-US" b="0" dirty="0"/>
              <a:t>Tim and Nicole method assumes shape of age profiles same for 10% and 90%. </a:t>
            </a:r>
            <a:br>
              <a:rPr lang="en-US" b="0" dirty="0"/>
            </a:br>
            <a:br>
              <a:rPr lang="en-US" b="0" dirty="0"/>
            </a:br>
            <a:r>
              <a:rPr lang="en-US" b="0" dirty="0"/>
              <a:t>Test this. Private asset income in 2018, ages 50-85, by education quintiles (log</a:t>
            </a:r>
            <a:r>
              <a:rPr lang="en-US" b="0" baseline="-25000" dirty="0"/>
              <a:t>10</a:t>
            </a:r>
            <a:r>
              <a:rPr lang="en-US" b="0" dirty="0"/>
              <a:t> scale)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C373744-446F-4DFA-AC58-E3CC6478E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9504" y="3309469"/>
            <a:ext cx="3303905" cy="309160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584395-3F47-4C13-96A7-0ADD5B910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825" y="2143125"/>
            <a:ext cx="5010150" cy="41052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Log scale shows whether parallel with same shape (can’t show below age 50 because neg values).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Assumption is pretty good for asset income in 2018 above age 50, but not below (where lowest &lt;0).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Lines are quite parallel, except for second quintile.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Less good for 1988. Bottom quintile converges after age 50.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future we will do for top 10% and lower 90% of income distribution.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1C2816-70BB-4CC4-B641-854E49B61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505" y="264916"/>
            <a:ext cx="3303904" cy="30769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F631C4F-7BFE-49B7-BBEB-1CCF70D30E7F}"/>
              </a:ext>
            </a:extLst>
          </p:cNvPr>
          <p:cNvSpPr txBox="1"/>
          <p:nvPr/>
        </p:nvSpPr>
        <p:spPr>
          <a:xfrm>
            <a:off x="8818879" y="3976977"/>
            <a:ext cx="109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AE2147-10E5-4C27-B1ED-F3901798A7C9}"/>
              </a:ext>
            </a:extLst>
          </p:cNvPr>
          <p:cNvSpPr txBox="1"/>
          <p:nvPr/>
        </p:nvSpPr>
        <p:spPr>
          <a:xfrm>
            <a:off x="8818879" y="1114761"/>
            <a:ext cx="109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3A02D2-0425-439A-93A7-4A592C35932F}"/>
              </a:ext>
            </a:extLst>
          </p:cNvPr>
          <p:cNvSpPr txBox="1"/>
          <p:nvPr/>
        </p:nvSpPr>
        <p:spPr>
          <a:xfrm>
            <a:off x="8020050" y="2533650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Private asset income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6489D9-F537-49ED-95E9-4A994B0E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867D8C-5FB1-4E08-B9CB-A4128A66A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9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94EA-0E8C-4511-90ED-5297E6F77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4638"/>
            <a:ext cx="11049000" cy="754062"/>
          </a:xfrm>
        </p:spPr>
        <p:txBody>
          <a:bodyPr/>
          <a:lstStyle/>
          <a:p>
            <a:r>
              <a:rPr lang="en-US" dirty="0"/>
              <a:t>Where we want to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DC24B-B943-4A10-8A3A-D0C5309FB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228724"/>
            <a:ext cx="10963274" cy="5078415"/>
          </a:xfrm>
        </p:spPr>
        <p:txBody>
          <a:bodyPr/>
          <a:lstStyle/>
          <a:p>
            <a:r>
              <a:rPr lang="en-US" sz="2800" dirty="0"/>
              <a:t>Distributions of individual NTA consumption, reflecting public and private transfers. Compare to distributions of individual primary incomes. Levels, trends. </a:t>
            </a:r>
          </a:p>
          <a:p>
            <a:r>
              <a:rPr lang="en-US" sz="2800" dirty="0"/>
              <a:t>Distributions of wealth including transfer wealth, comparison to distributions without transfer wealth. Trends, comparison to levels and trends of inequality in bequeathable wealth, Piketty, </a:t>
            </a:r>
            <a:r>
              <a:rPr lang="en-US" sz="2800" dirty="0" err="1"/>
              <a:t>Saez</a:t>
            </a:r>
            <a:r>
              <a:rPr lang="en-US" sz="2800" dirty="0"/>
              <a:t>, Zucman.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B9182-6B9E-43F7-9E43-62F4C454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52C97-ECB4-4A56-AA09-AC27E0BB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2457-1C6D-4EFC-AB65-B3139F14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Most estimates just done yesterday, here show early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3218-38E9-4FCD-9E14-450252CF5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+mn-ea"/>
              </a:rPr>
              <a:t>Estimates are thanks to Gretchen and Michael. </a:t>
            </a: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+mn-ea"/>
              </a:rPr>
              <a:t>Various problems and distractions have delayed our work, so early work in progress – but still interesting!</a:t>
            </a: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+mn-ea"/>
              </a:rPr>
              <a:t>Results are annual for 1988-2018. </a:t>
            </a:r>
          </a:p>
          <a:p>
            <a:pPr lvl="1" indent="-3429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ea typeface="+mn-ea"/>
              </a:rPr>
              <a:t>Here we compare 1988 to 2018. </a:t>
            </a:r>
          </a:p>
          <a:p>
            <a:pPr lvl="1" indent="-3429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ea typeface="+mn-ea"/>
              </a:rPr>
              <a:t>Other years need more adjustments. </a:t>
            </a: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+mn-ea"/>
              </a:rPr>
              <a:t>All estimates include college students, prison inmates and people in nursing homes (institutionalized population). New. Lots of work.</a:t>
            </a: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+mn-ea"/>
              </a:rPr>
              <a:t>Start with some for 2006-2018 from May workshop.</a:t>
            </a: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+mn-ea"/>
              </a:rPr>
              <a:t>Then new results.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C7E85-7567-47CE-ADE5-00418CFE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66D9C-0BF7-4D46-86C4-609EFF65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7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7D89-71C1-4E95-A42A-951670BD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Labor income inequality over time (median of Inter-Quartile Range/Median for ages 25-60)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11DFB6-F8D1-4BB8-A84C-B5879AD22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r>
              <a:rPr lang="en-US" dirty="0"/>
              <a:t>Inequality is flat 2006 to 2008 (March). </a:t>
            </a:r>
          </a:p>
          <a:p>
            <a:r>
              <a:rPr lang="en-US" dirty="0"/>
              <a:t>Inequality rises rapidly after Recession hits in July of 2008, rising until 2011. </a:t>
            </a:r>
          </a:p>
          <a:p>
            <a:r>
              <a:rPr lang="en-US" dirty="0"/>
              <a:t>Then very slowly declining but still greater than pre-recession.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49C643-43B7-4235-8DB9-B711FD4EDD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42147" y="2114551"/>
            <a:ext cx="6426529" cy="3857624"/>
          </a:xfrm>
          <a:prstGeom prst="rect">
            <a:avLst/>
          </a:prstGeom>
          <a:noFill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D49BD9-33A6-492E-955E-976E754CFB1D}"/>
              </a:ext>
            </a:extLst>
          </p:cNvPr>
          <p:cNvCxnSpPr>
            <a:cxnSpLocks/>
          </p:cNvCxnSpPr>
          <p:nvPr/>
        </p:nvCxnSpPr>
        <p:spPr>
          <a:xfrm>
            <a:off x="7581900" y="2971800"/>
            <a:ext cx="0" cy="2285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176460A-45EE-4696-A77C-3612DA33EFBD}"/>
              </a:ext>
            </a:extLst>
          </p:cNvPr>
          <p:cNvSpPr txBox="1"/>
          <p:nvPr/>
        </p:nvSpPr>
        <p:spPr>
          <a:xfrm>
            <a:off x="6512560" y="4124961"/>
            <a:ext cx="115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Great recession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A4A76-B54A-46B0-BDBD-5B98865D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32545-CBE1-4E22-A8F1-0DD93075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2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61CDD-5FAD-4E97-8D16-6B991E1CD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of labor income for college degree to less than high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1FD3B-7ACE-458E-809F-0BDE9AB08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953000" cy="4571999"/>
          </a:xfrm>
        </p:spPr>
        <p:txBody>
          <a:bodyPr/>
          <a:lstStyle/>
          <a:p>
            <a:r>
              <a:rPr lang="en-US" dirty="0"/>
              <a:t>The advantage of college degree relative to less than high school jumped when recession hit.</a:t>
            </a:r>
          </a:p>
          <a:p>
            <a:r>
              <a:rPr lang="en-US" dirty="0"/>
              <a:t>Stayed high for years, but then plunged as labor market got tight and unemployment dropped to 5.6% in 2014.</a:t>
            </a:r>
          </a:p>
          <a:p>
            <a:r>
              <a:rPr lang="en-US" dirty="0"/>
              <a:t>Now low education workers are doing better than before recession.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B1A540-287B-43EB-BA37-E5B27EC8F6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62626" y="1712180"/>
            <a:ext cx="6186762" cy="367262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541888-E2F9-4D5C-AC7C-77CCEFB734F4}"/>
              </a:ext>
            </a:extLst>
          </p:cNvPr>
          <p:cNvCxnSpPr>
            <a:cxnSpLocks/>
          </p:cNvCxnSpPr>
          <p:nvPr/>
        </p:nvCxnSpPr>
        <p:spPr>
          <a:xfrm>
            <a:off x="7733030" y="2693035"/>
            <a:ext cx="0" cy="2285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4120A8D-6465-4AD5-BD16-D4570EBFF439}"/>
              </a:ext>
            </a:extLst>
          </p:cNvPr>
          <p:cNvSpPr txBox="1"/>
          <p:nvPr/>
        </p:nvSpPr>
        <p:spPr>
          <a:xfrm>
            <a:off x="6744724" y="3001109"/>
            <a:ext cx="115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Great recession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2F767-5E7E-4B19-A82B-5ED6F8F9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6627879-22EA-45A1-9BBA-8FB9C1B6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3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FC35-F79B-4C3B-9B05-850959ED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of male to female labor income dropped throughout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874E5-B4A0-44A4-992B-70407B81F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984696" cy="4546599"/>
          </a:xfrm>
        </p:spPr>
        <p:txBody>
          <a:bodyPr/>
          <a:lstStyle/>
          <a:p>
            <a:r>
              <a:rPr lang="en-US" dirty="0"/>
              <a:t>Lower in 2018 than in 2006</a:t>
            </a:r>
          </a:p>
          <a:p>
            <a:r>
              <a:rPr lang="en-US" dirty="0"/>
              <a:t>Seems unrelated to recession</a:t>
            </a:r>
          </a:p>
          <a:p>
            <a:r>
              <a:rPr lang="en-US" dirty="0"/>
              <a:t>Still two thirds higher for men.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254726-42C2-4D84-A380-558B712E4B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62797" y="1818640"/>
            <a:ext cx="6038046" cy="36372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19E6D0-D74F-4D99-A50B-C0571C5F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B4BB7-AB8D-4605-9478-9BE3F208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9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960BC-F54C-4652-9A8F-7727EDF7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Difference in labor income by sex between 1988 and 2018 declined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353AD2E-3EB8-4BF9-8454-3BFED03A1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4603" y="489699"/>
            <a:ext cx="3383317" cy="599157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4E20D-7B44-4B74-BF3C-A7BC0189F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Ratio at age 42 declined from </a:t>
            </a:r>
            <a:r>
              <a:rPr lang="en-US" sz="2000" b="1" dirty="0"/>
              <a:t>2.24</a:t>
            </a:r>
            <a:r>
              <a:rPr lang="en-US" sz="2000" dirty="0"/>
              <a:t> to </a:t>
            </a:r>
            <a:r>
              <a:rPr lang="en-US" sz="2000" b="1" dirty="0"/>
              <a:t>1.71</a:t>
            </a:r>
            <a:r>
              <a:rPr lang="en-US" sz="2000" dirty="0"/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6DCC0-CB6B-4C37-BAF3-7222F23F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00BEA-ADAF-4CA2-B104-4D5C87E7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0B2E52-0D52-41FF-B192-5C0197828500}"/>
              </a:ext>
            </a:extLst>
          </p:cNvPr>
          <p:cNvSpPr txBox="1"/>
          <p:nvPr/>
        </p:nvSpPr>
        <p:spPr>
          <a:xfrm>
            <a:off x="6644603" y="-19338"/>
            <a:ext cx="3145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Labor Inc by Sex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F146C0-270F-493F-9EE2-A066F757007C}"/>
              </a:ext>
            </a:extLst>
          </p:cNvPr>
          <p:cNvSpPr txBox="1"/>
          <p:nvPr/>
        </p:nvSpPr>
        <p:spPr>
          <a:xfrm>
            <a:off x="7168812" y="1357887"/>
            <a:ext cx="69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772187-3504-476A-8DEB-82BE5D0592F9}"/>
              </a:ext>
            </a:extLst>
          </p:cNvPr>
          <p:cNvSpPr txBox="1"/>
          <p:nvPr/>
        </p:nvSpPr>
        <p:spPr>
          <a:xfrm>
            <a:off x="7264400" y="43394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73459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507ED99-2071-4B0C-8540-787AF7440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3050"/>
            <a:ext cx="4187805" cy="584775"/>
          </a:xfrm>
        </p:spPr>
        <p:txBody>
          <a:bodyPr/>
          <a:lstStyle/>
          <a:p>
            <a:r>
              <a:rPr lang="en-US" sz="2800" dirty="0"/>
              <a:t>Consumption by education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AAB9E98-C9DB-402A-AB72-1AD1C60EB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3292" y="545775"/>
            <a:ext cx="6386514" cy="5810576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F316924-F08B-4E30-BD75-3B8D71BCC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891283"/>
            <a:ext cx="4011084" cy="52351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Over time, pop with low education shrinks and with high grows, so selectivity issues in comparing.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Left hand panels shows cons by educ level.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Right hand side shows by educ quintile – e.g. bottom 20% of educ attainment instead of &lt;HS.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Avoids selectivity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Note diffs are smaller for educ quintiles.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Also note that by either measure, inequality was greater in 2018 than in 1988.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06BA1-C45B-4D3E-A330-19823D00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39BF-D73A-413E-8D3B-E3B8D991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BCC444-0841-4C48-A743-0FAA8489B5DC}"/>
              </a:ext>
            </a:extLst>
          </p:cNvPr>
          <p:cNvSpPr txBox="1"/>
          <p:nvPr/>
        </p:nvSpPr>
        <p:spPr>
          <a:xfrm>
            <a:off x="4913292" y="0"/>
            <a:ext cx="650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Consumption by educ &amp; educ quintile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334779-13DF-41DB-95CA-CFC0508EDFF8}"/>
              </a:ext>
            </a:extLst>
          </p:cNvPr>
          <p:cNvSpPr txBox="1"/>
          <p:nvPr/>
        </p:nvSpPr>
        <p:spPr>
          <a:xfrm>
            <a:off x="7761109" y="891282"/>
            <a:ext cx="69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E328E-0678-498F-B0C1-058841A02DE6}"/>
              </a:ext>
            </a:extLst>
          </p:cNvPr>
          <p:cNvSpPr txBox="1"/>
          <p:nvPr/>
        </p:nvSpPr>
        <p:spPr>
          <a:xfrm>
            <a:off x="7750949" y="37806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614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5FEB-FF77-49A1-AE9E-01E3BF6A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3050"/>
            <a:ext cx="4087285" cy="679450"/>
          </a:xfrm>
        </p:spPr>
        <p:txBody>
          <a:bodyPr/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+mj-cs"/>
              </a:rPr>
              <a:t>Labor Inc by education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8C7B1C6-0979-42E3-ADF2-82CF23255D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7902" y="596613"/>
            <a:ext cx="6114818" cy="552955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CBED4-C85B-4A2E-BF56-3B488F1C7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3400" y="1182687"/>
            <a:ext cx="4087285" cy="4943477"/>
          </a:xfrm>
        </p:spPr>
        <p:txBody>
          <a:bodyPr/>
          <a:lstStyle/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As with consumption, labor income inequality is: 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smaller for educ quintiles. 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greater in 2018 than in 1988 by both measures (compare lowest lines in 2018).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2B06-6DC7-48F3-AFCE-89359039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07DBB-523C-4B71-B2D0-090FF05F4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DA79-F76D-43AD-83BB-47E05A3A1EE7}" type="slidenum">
              <a:rPr lang="en-US" smtClean="0"/>
              <a:t>8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3AE933-48FA-4568-B136-D6B09887F0B1}"/>
              </a:ext>
            </a:extLst>
          </p:cNvPr>
          <p:cNvSpPr txBox="1"/>
          <p:nvPr/>
        </p:nvSpPr>
        <p:spPr>
          <a:xfrm>
            <a:off x="4988560" y="0"/>
            <a:ext cx="6427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Labor Inc by educ &amp; educ quintile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C399CF-F65A-45D5-9C82-6D77DE0CAC5F}"/>
              </a:ext>
            </a:extLst>
          </p:cNvPr>
          <p:cNvSpPr txBox="1"/>
          <p:nvPr/>
        </p:nvSpPr>
        <p:spPr>
          <a:xfrm>
            <a:off x="7854612" y="824487"/>
            <a:ext cx="69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A48648-48B8-4C64-A24C-9B3A49BB242B}"/>
              </a:ext>
            </a:extLst>
          </p:cNvPr>
          <p:cNvSpPr txBox="1"/>
          <p:nvPr/>
        </p:nvSpPr>
        <p:spPr>
          <a:xfrm>
            <a:off x="7819052" y="35393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28352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2E76DB4-B68C-4477-8E1A-72B41E71C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254000"/>
            <a:ext cx="4041565" cy="1181100"/>
          </a:xfrm>
        </p:spPr>
        <p:txBody>
          <a:bodyPr wrap="square" anchor="b">
            <a:normAutofit fontScale="90000"/>
          </a:bodyPr>
          <a:lstStyle/>
          <a:p>
            <a:r>
              <a:rPr lang="en-US" sz="2400" dirty="0"/>
              <a:t>Government inflows by educ and educ quintile for 1988 and 2018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5E5FD7C-1969-4BCE-9631-A449C6509F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5120" y="644793"/>
            <a:ext cx="5941864" cy="5481371"/>
          </a:xfrm>
          <a:noFill/>
        </p:spPr>
      </p:pic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04BE9DF-8E5C-457F-9E86-ADE5318BE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are greater for both children and elderly in 2018.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differences are smaller by quintiles.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differences in benefits received are generally greater in 2018.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Lowest education receive greater benefits during working years.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Lowest receive more public education also, perhaps because higher educ parents put kids in private schools (?).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FBA11-A74E-4A68-BFDA-624E6D55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Lee, Donehower, Mason and Abrigo, August 5 2020, NTA13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8FDB0-2D0D-4931-AA5B-21EBA4F4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C26FDA79-F76D-43AD-83BB-47E05A3A1EE7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E1150-9EE5-4F32-A676-44997CA5E785}"/>
              </a:ext>
            </a:extLst>
          </p:cNvPr>
          <p:cNvSpPr txBox="1"/>
          <p:nvPr/>
        </p:nvSpPr>
        <p:spPr>
          <a:xfrm>
            <a:off x="4981575" y="0"/>
            <a:ext cx="6434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TGI by educ &amp; educ quintile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1F6A44-DB55-4259-888A-729EDBE4EF92}"/>
              </a:ext>
            </a:extLst>
          </p:cNvPr>
          <p:cNvSpPr txBox="1"/>
          <p:nvPr/>
        </p:nvSpPr>
        <p:spPr>
          <a:xfrm>
            <a:off x="8026400" y="995937"/>
            <a:ext cx="69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3DD694-4DF7-4D10-823D-3F1B44F16A6E}"/>
              </a:ext>
            </a:extLst>
          </p:cNvPr>
          <p:cNvSpPr txBox="1"/>
          <p:nvPr/>
        </p:nvSpPr>
        <p:spPr>
          <a:xfrm>
            <a:off x="8026400" y="352639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744137998"/>
      </p:ext>
    </p:extLst>
  </p:cSld>
  <p:clrMapOvr>
    <a:masterClrMapping/>
  </p:clrMapOvr>
</p:sld>
</file>

<file path=ppt/theme/theme1.xml><?xml version="1.0" encoding="utf-8"?>
<a:theme xmlns:a="http://schemas.openxmlformats.org/drawingml/2006/main" name="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A" id="{38F84D41-EFD4-4650-BE1B-7A0C194903D3}" vid="{FEC0F13B-275B-4E27-BE3D-EDBDEFD0E1B4}"/>
    </a:ext>
  </a:extLst>
</a:theme>
</file>

<file path=ppt/theme/theme2.xml><?xml version="1.0" encoding="utf-8"?>
<a:theme xmlns:a="http://schemas.openxmlformats.org/drawingml/2006/main" name="1_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A" id="{38F84D41-EFD4-4650-BE1B-7A0C194903D3}" vid="{FEC0F13B-275B-4E27-BE3D-EDBDEFD0E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959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NTA</vt:lpstr>
      <vt:lpstr>1_NTA</vt:lpstr>
      <vt:lpstr>Distributional Aspects of Aging in America: Insights from National Transfer Accounts</vt:lpstr>
      <vt:lpstr>Most estimates just done yesterday, here show early results</vt:lpstr>
      <vt:lpstr>Labor income inequality over time (median of Inter-Quartile Range/Median for ages 25-60)</vt:lpstr>
      <vt:lpstr>Ratio of labor income for college degree to less than high school</vt:lpstr>
      <vt:lpstr>Ratio of male to female labor income dropped throughout</vt:lpstr>
      <vt:lpstr>Difference in labor income by sex between 1988 and 2018 declined</vt:lpstr>
      <vt:lpstr>Consumption by education</vt:lpstr>
      <vt:lpstr>Labor Inc by education</vt:lpstr>
      <vt:lpstr>Government inflows by educ and educ quintile for 1988 and 2018</vt:lpstr>
      <vt:lpstr>PowerPoint Presentation</vt:lpstr>
      <vt:lpstr>Asset income is much less at all education levels in 2018. </vt:lpstr>
      <vt:lpstr>Tim and Nicole method assumes shape of age profiles same for 10% and 90%.   Test this. Private asset income in 2018, ages 50-85, by education quintiles (log10 scale)</vt:lpstr>
      <vt:lpstr>Where we want to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Distributional Aspects of Aging in America: Insights from National Transfer Accounts</dc:title>
  <dc:creator>Ronald LEE</dc:creator>
  <cp:lastModifiedBy>Ronald LEE</cp:lastModifiedBy>
  <cp:revision>8</cp:revision>
  <dcterms:created xsi:type="dcterms:W3CDTF">2020-08-06T06:24:19Z</dcterms:created>
  <dcterms:modified xsi:type="dcterms:W3CDTF">2020-08-06T07:15:26Z</dcterms:modified>
</cp:coreProperties>
</file>